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73" r:id="rId13"/>
    <p:sldId id="274" r:id="rId14"/>
    <p:sldId id="266" r:id="rId15"/>
    <p:sldId id="267" r:id="rId16"/>
    <p:sldId id="268" r:id="rId17"/>
    <p:sldId id="269" r:id="rId18"/>
    <p:sldId id="272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D81A16-3CD6-48A1-939B-FA26C39CEA05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BF7BB0-EE74-4035-A366-6DD3BC91F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8894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F7BB0-EE74-4035-A366-6DD3BC91F54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3510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5A0D81A-47D7-46F5-AA88-04EEF0AFA8D1}" type="datetimeFigureOut">
              <a:rPr lang="en-US" smtClean="0"/>
              <a:pPr/>
              <a:t>15-Jan-15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90F5D8B-772F-465A-BAB1-DA209A5ACF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8062912" cy="2971799"/>
          </a:xfrm>
        </p:spPr>
        <p:txBody>
          <a:bodyPr>
            <a:normAutofit/>
          </a:bodyPr>
          <a:lstStyle/>
          <a:p>
            <a:r>
              <a:rPr lang="en-US" dirty="0" smtClean="0"/>
              <a:t>[</a:t>
            </a:r>
            <a:r>
              <a:rPr lang="en-US" dirty="0" smtClean="0"/>
              <a:t>LIBRARY SKILLS]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962400"/>
            <a:ext cx="8062912" cy="1905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7205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LIBRARY </a:t>
            </a:r>
            <a:r>
              <a:rPr lang="en-US" sz="3600" dirty="0" smtClean="0"/>
              <a:t>CIRCULATION</a:t>
            </a:r>
          </a:p>
          <a:p>
            <a:pPr lvl="2">
              <a:buFont typeface="Arial" pitchFamily="34" charset="0"/>
              <a:buChar char="•"/>
            </a:pPr>
            <a:r>
              <a:rPr lang="en-US" sz="3600" dirty="0"/>
              <a:t>T</a:t>
            </a:r>
            <a:r>
              <a:rPr lang="en-US" sz="3600" dirty="0" smtClean="0"/>
              <a:t>he </a:t>
            </a:r>
            <a:r>
              <a:rPr lang="en-US" sz="3600" dirty="0"/>
              <a:t>activities around the lending of library books and other material to users of a lending library.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BORROWING </a:t>
            </a:r>
            <a:r>
              <a:rPr lang="en-US" sz="4800" dirty="0"/>
              <a:t>AND RETURNING BOOKS</a:t>
            </a:r>
          </a:p>
        </p:txBody>
      </p:sp>
    </p:spTree>
    <p:extLst>
      <p:ext uri="{BB962C8B-B14F-4D97-AF65-F5344CB8AC3E}">
        <p14:creationId xmlns="" xmlns:p14="http://schemas.microsoft.com/office/powerpoint/2010/main" val="145709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Register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Select the book that you want to borrow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Present the book to the Librarian </a:t>
            </a:r>
          </a:p>
          <a:p>
            <a:pPr lvl="2">
              <a:buFont typeface="Wingdings" pitchFamily="2" charset="2"/>
              <a:buChar char="Ø"/>
            </a:pPr>
            <a:r>
              <a:rPr lang="en-US" sz="2400" dirty="0" smtClean="0"/>
              <a:t>The Librarian will take your library card and register the book name and number;</a:t>
            </a:r>
          </a:p>
          <a:p>
            <a:pPr lvl="2">
              <a:buFont typeface="Wingdings" pitchFamily="2" charset="2"/>
              <a:buChar char="Ø"/>
            </a:pPr>
            <a:r>
              <a:rPr lang="en-US" sz="2400" dirty="0" smtClean="0"/>
              <a:t>Enter the borrowing and returning date</a:t>
            </a:r>
          </a:p>
          <a:p>
            <a:pPr lvl="2">
              <a:buFont typeface="Wingdings" pitchFamily="2" charset="2"/>
              <a:buChar char="Ø"/>
            </a:pPr>
            <a:r>
              <a:rPr lang="en-US" sz="2400" dirty="0" smtClean="0"/>
              <a:t>Sign on both card and take the book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56263" cy="1054250"/>
          </a:xfrm>
        </p:spPr>
        <p:txBody>
          <a:bodyPr/>
          <a:lstStyle/>
          <a:p>
            <a:r>
              <a:rPr lang="en-US" sz="4000" dirty="0" smtClean="0"/>
              <a:t>STEPS OF BORROWING BOOKS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346106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447800"/>
            <a:ext cx="8001001" cy="4800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850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1" y="1752600"/>
            <a:ext cx="7239000" cy="43735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7789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Librarian will sign you off on your card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Register that you have returned the book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State the date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If you fail to return the book on the stipulated date, you may be fined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STEPS OF RETURNING BOOKS</a:t>
            </a:r>
            <a:endParaRPr lang="en-US" sz="4000" dirty="0"/>
          </a:p>
        </p:txBody>
      </p:sp>
    </p:spTree>
    <p:extLst>
      <p:ext uri="{BB962C8B-B14F-4D97-AF65-F5344CB8AC3E}">
        <p14:creationId xmlns="" xmlns:p14="http://schemas.microsoft.com/office/powerpoint/2010/main" val="294175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process of listing something for inclusion in a catalog</a:t>
            </a:r>
            <a:r>
              <a:rPr lang="en-US" dirty="0" smtClean="0"/>
              <a:t>.</a:t>
            </a:r>
          </a:p>
          <a:p>
            <a:r>
              <a:rPr lang="en-US" dirty="0" smtClean="0"/>
              <a:t>Types of catalog</a:t>
            </a:r>
          </a:p>
          <a:p>
            <a:pPr marL="0" indent="0">
              <a:buNone/>
            </a:pPr>
            <a:endParaRPr lang="en-US" dirty="0" smtClean="0"/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Descriptive cataloging</a:t>
            </a:r>
          </a:p>
          <a:p>
            <a:pPr lvl="2">
              <a:buFont typeface="Arial" pitchFamily="34" charset="0"/>
              <a:buChar char="•"/>
            </a:pPr>
            <a:endParaRPr lang="en-US" sz="2400" dirty="0"/>
          </a:p>
          <a:p>
            <a:pPr lvl="2">
              <a:buFont typeface="Arial" pitchFamily="34" charset="0"/>
              <a:buChar char="•"/>
            </a:pPr>
            <a:r>
              <a:rPr lang="en-US" sz="2400" dirty="0" smtClean="0"/>
              <a:t>Subject </a:t>
            </a:r>
            <a:r>
              <a:rPr lang="en-US" sz="2400" dirty="0"/>
              <a:t>cataloging</a:t>
            </a:r>
          </a:p>
          <a:p>
            <a:pPr lvl="2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CATALOGING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5524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LIBRARY </a:t>
            </a:r>
            <a:r>
              <a:rPr lang="en-US" sz="2800" dirty="0" smtClean="0"/>
              <a:t>CATALOG</a:t>
            </a:r>
          </a:p>
          <a:p>
            <a:pPr marL="0" indent="0">
              <a:buNone/>
            </a:pPr>
            <a:endParaRPr lang="en-US" sz="2800" dirty="0" smtClean="0"/>
          </a:p>
          <a:p>
            <a:pPr lvl="1">
              <a:buFont typeface="Arial" pitchFamily="34" charset="0"/>
              <a:buChar char="•"/>
            </a:pPr>
            <a:r>
              <a:rPr lang="en-US" sz="2800" smtClean="0"/>
              <a:t>OBJECTIVE</a:t>
            </a:r>
          </a:p>
          <a:p>
            <a:pPr marL="411480" lvl="1" indent="0">
              <a:buNone/>
            </a:pPr>
            <a:endParaRPr lang="en-US" sz="2800" dirty="0" smtClean="0"/>
          </a:p>
          <a:p>
            <a:pPr marL="868680" lvl="1" indent="-457200">
              <a:buFont typeface="+mj-lt"/>
              <a:buAutoNum type="arabicPeriod"/>
            </a:pPr>
            <a:r>
              <a:rPr lang="en-US" sz="2800" dirty="0"/>
              <a:t>To enable a person to find a book </a:t>
            </a:r>
            <a:endParaRPr lang="en-US" sz="2800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sz="2800" dirty="0" smtClean="0"/>
              <a:t>To </a:t>
            </a:r>
            <a:r>
              <a:rPr lang="en-US" sz="2800" dirty="0"/>
              <a:t>show what the library has </a:t>
            </a:r>
            <a:endParaRPr lang="en-US" sz="2800" dirty="0" smtClean="0"/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350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SORTING OF </a:t>
            </a:r>
            <a:r>
              <a:rPr lang="en-US" sz="2800" dirty="0" smtClean="0"/>
              <a:t>CATALOG</a:t>
            </a:r>
          </a:p>
          <a:p>
            <a:pPr lvl="1">
              <a:buFont typeface="Arial" pitchFamily="34" charset="0"/>
              <a:buChar char="•"/>
            </a:pPr>
            <a:endParaRPr lang="en-US" sz="2800" dirty="0"/>
          </a:p>
          <a:p>
            <a:pPr lvl="1">
              <a:buFont typeface="Arial" pitchFamily="34" charset="0"/>
              <a:buChar char="•"/>
            </a:pPr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grammatical sort </a:t>
            </a:r>
            <a:r>
              <a:rPr lang="en-US" sz="2800" dirty="0" smtClean="0"/>
              <a:t>order</a:t>
            </a:r>
          </a:p>
          <a:p>
            <a:pPr lvl="1">
              <a:buFont typeface="Arial" pitchFamily="34" charset="0"/>
              <a:buChar char="•"/>
            </a:pPr>
            <a:endParaRPr lang="en-US" sz="2800" dirty="0"/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The </a:t>
            </a:r>
            <a:r>
              <a:rPr lang="en-US" sz="2800" dirty="0"/>
              <a:t>mechanical sort order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7186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43000"/>
            <a:ext cx="8077200" cy="49831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511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0" lvl="3" indent="0">
              <a:buNone/>
            </a:pPr>
            <a:r>
              <a:rPr lang="en-US" sz="9000" dirty="0" smtClean="0"/>
              <a:t>THE END</a:t>
            </a:r>
            <a:endParaRPr lang="en-US" sz="9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1447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sz="3200" dirty="0" smtClean="0"/>
              <a:t>Online public access catalog is an </a:t>
            </a:r>
            <a:r>
              <a:rPr lang="en-US" sz="3200" dirty="0"/>
              <a:t>online database of materials held by a library or a group of libraries</a:t>
            </a:r>
            <a:r>
              <a:rPr lang="en-US" sz="3200" dirty="0" smtClean="0"/>
              <a:t>.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/>
              <a:t>Users search a library catalog principally to locate books and other materials available at a library.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OPAC SYSTEM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6784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38200"/>
            <a:ext cx="8034728" cy="5105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379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Users </a:t>
            </a:r>
            <a:r>
              <a:rPr lang="en-US" sz="2800" dirty="0"/>
              <a:t>can choose author, title, keyword </a:t>
            </a:r>
            <a:r>
              <a:rPr lang="en-US" sz="2800" dirty="0" smtClean="0"/>
              <a:t>, it </a:t>
            </a:r>
            <a:r>
              <a:rPr lang="en-US" sz="2800" dirty="0"/>
              <a:t>does not need to be sorted systematically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Physical </a:t>
            </a:r>
            <a:r>
              <a:rPr lang="en-US" sz="2800" dirty="0"/>
              <a:t>storage space is considerably reduced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 smtClean="0"/>
              <a:t>Updates </a:t>
            </a:r>
            <a:r>
              <a:rPr lang="en-US" sz="2800" dirty="0"/>
              <a:t>are significantly more efficient. </a:t>
            </a:r>
            <a:endParaRPr lang="en-US" sz="2800" dirty="0" smtClean="0"/>
          </a:p>
          <a:p>
            <a:endParaRPr lang="en-US" sz="28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OPAC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7777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 library classification is a system of documents, library materials or any information according to their subject and allocating a call number to that information source.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LIBRARY CLASSIFICATION</a:t>
            </a:r>
            <a:endParaRPr lang="en-US" sz="4800" dirty="0"/>
          </a:p>
        </p:txBody>
      </p:sp>
    </p:spTree>
    <p:extLst>
      <p:ext uri="{BB962C8B-B14F-4D97-AF65-F5344CB8AC3E}">
        <p14:creationId xmlns="" xmlns:p14="http://schemas.microsoft.com/office/powerpoint/2010/main" val="181759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Enumerative</a:t>
            </a:r>
            <a:r>
              <a:rPr lang="en-US" dirty="0"/>
              <a:t>: subject headings are listed according to alphabetical order, with numbers assigned to each heading alphabetically.</a:t>
            </a:r>
          </a:p>
          <a:p>
            <a:pPr lvl="0"/>
            <a:r>
              <a:rPr lang="en-US" dirty="0" smtClean="0">
                <a:latin typeface="Times New Roman"/>
                <a:ea typeface="Calibri"/>
              </a:rPr>
              <a:t>Faceted: </a:t>
            </a:r>
            <a:r>
              <a:rPr lang="en-US" dirty="0"/>
              <a:t>subjects are divided into mutually exclusive orthogonal facets</a:t>
            </a:r>
            <a:r>
              <a:rPr lang="en-US" dirty="0" smtClean="0"/>
              <a:t>.</a:t>
            </a:r>
          </a:p>
          <a:p>
            <a:r>
              <a:rPr lang="en-US" dirty="0"/>
              <a:t>Hierarchical: subjects are divided according to its hierarchy, from most general to most specific</a:t>
            </a:r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sz="3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5382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1828801"/>
            <a:ext cx="7745505" cy="4297362"/>
          </a:xfrm>
        </p:spPr>
        <p:txBody>
          <a:bodyPr>
            <a:noAutofit/>
          </a:bodyPr>
          <a:lstStyle/>
          <a:p>
            <a:r>
              <a:rPr lang="en-US" sz="2800" dirty="0"/>
              <a:t>There are </a:t>
            </a:r>
            <a:r>
              <a:rPr lang="en-US" sz="2800" dirty="0" smtClean="0"/>
              <a:t>four </a:t>
            </a:r>
            <a:r>
              <a:rPr lang="en-US" sz="2800" dirty="0"/>
              <a:t>major classification systems</a:t>
            </a:r>
            <a:r>
              <a:rPr lang="en-US" sz="2800" dirty="0" smtClean="0"/>
              <a:t>:</a:t>
            </a:r>
          </a:p>
          <a:p>
            <a:pPr lvl="1">
              <a:lnSpc>
                <a:spcPct val="250000"/>
              </a:lnSpc>
              <a:buFont typeface="Arial" pitchFamily="34" charset="0"/>
              <a:buChar char="•"/>
            </a:pPr>
            <a:r>
              <a:rPr lang="en-US" sz="2400" dirty="0"/>
              <a:t>	Dewey </a:t>
            </a:r>
            <a:r>
              <a:rPr lang="en-US" sz="2400" dirty="0" smtClean="0"/>
              <a:t>Decimal</a:t>
            </a:r>
          </a:p>
          <a:p>
            <a:pPr lvl="1">
              <a:lnSpc>
                <a:spcPct val="250000"/>
              </a:lnSpc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Library </a:t>
            </a:r>
            <a:r>
              <a:rPr lang="en-US" sz="2400" dirty="0"/>
              <a:t>of </a:t>
            </a:r>
            <a:r>
              <a:rPr lang="en-US" sz="2400" dirty="0" smtClean="0"/>
              <a:t>Congress</a:t>
            </a:r>
          </a:p>
          <a:p>
            <a:pPr lvl="1">
              <a:lnSpc>
                <a:spcPct val="250000"/>
              </a:lnSpc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 Colon Classification</a:t>
            </a:r>
          </a:p>
          <a:p>
            <a:pPr lvl="1">
              <a:lnSpc>
                <a:spcPct val="250000"/>
              </a:lnSpc>
              <a:buFont typeface="Arial" pitchFamily="34" charset="0"/>
              <a:buChar char="•"/>
            </a:pPr>
            <a:r>
              <a:rPr lang="en-US" sz="2400" dirty="0" smtClean="0"/>
              <a:t>  Superintendent </a:t>
            </a:r>
            <a:r>
              <a:rPr lang="en-US" sz="2400" dirty="0"/>
              <a:t>of Documents</a:t>
            </a:r>
          </a:p>
          <a:p>
            <a:pPr lvl="1">
              <a:lnSpc>
                <a:spcPct val="250000"/>
              </a:lnSpc>
              <a:buFont typeface="Arial" pitchFamily="34" charset="0"/>
              <a:buChar char="•"/>
            </a:pPr>
            <a:endParaRPr lang="en-US" sz="2400" dirty="0" smtClean="0"/>
          </a:p>
          <a:p>
            <a:pPr lvl="1">
              <a:lnSpc>
                <a:spcPct val="250000"/>
              </a:lnSpc>
              <a:buFont typeface="Arial" pitchFamily="34" charset="0"/>
              <a:buChar char="•"/>
            </a:pPr>
            <a:endParaRPr lang="en-US" sz="2800" dirty="0" smtClean="0"/>
          </a:p>
          <a:p>
            <a:pPr marL="411480" lvl="1" indent="0">
              <a:lnSpc>
                <a:spcPct val="250000"/>
              </a:lnSpc>
              <a:buNone/>
            </a:pP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0509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Call number is a combination of characters assigned to a library book to indicate its place on a shelf</a:t>
            </a:r>
            <a:r>
              <a:rPr lang="en-US" sz="2800" dirty="0" smtClean="0"/>
              <a:t>.</a:t>
            </a:r>
          </a:p>
          <a:p>
            <a:pPr marL="0" indent="0">
              <a:buNone/>
            </a:pPr>
            <a:endParaRPr lang="en-US" sz="2800" dirty="0" smtClean="0"/>
          </a:p>
          <a:p>
            <a:pPr lvl="2">
              <a:buFont typeface="Arial" pitchFamily="34" charset="0"/>
              <a:buChar char="•"/>
            </a:pPr>
            <a:r>
              <a:rPr lang="en-US" sz="2800" dirty="0"/>
              <a:t>Library of Congress Call </a:t>
            </a:r>
            <a:r>
              <a:rPr lang="en-US" sz="2800" dirty="0" smtClean="0"/>
              <a:t>Numbers</a:t>
            </a:r>
          </a:p>
          <a:p>
            <a:pPr lvl="2">
              <a:buFont typeface="Arial" pitchFamily="34" charset="0"/>
              <a:buChar char="•"/>
            </a:pPr>
            <a:endParaRPr lang="en-US" sz="2800" dirty="0"/>
          </a:p>
          <a:p>
            <a:pPr lvl="2">
              <a:buFont typeface="Arial" pitchFamily="34" charset="0"/>
              <a:buChar char="•"/>
            </a:pPr>
            <a:r>
              <a:rPr lang="en-US" sz="2800" dirty="0" err="1"/>
              <a:t>SuDocs</a:t>
            </a:r>
            <a:r>
              <a:rPr lang="en-US" sz="2800" dirty="0"/>
              <a:t> Call </a:t>
            </a:r>
            <a:r>
              <a:rPr lang="en-US" sz="2800" dirty="0" smtClean="0"/>
              <a:t>Numbers</a:t>
            </a:r>
          </a:p>
          <a:p>
            <a:pPr lvl="2">
              <a:buFont typeface="Arial" pitchFamily="34" charset="0"/>
              <a:buChar char="•"/>
            </a:pPr>
            <a:endParaRPr lang="en-US" sz="2800" dirty="0"/>
          </a:p>
          <a:p>
            <a:pPr lvl="2">
              <a:buFont typeface="Arial" pitchFamily="34" charset="0"/>
              <a:buChar char="•"/>
            </a:pPr>
            <a:r>
              <a:rPr lang="en-US" sz="2800" dirty="0"/>
              <a:t>Dewey Call Number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NUMBER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23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19200"/>
            <a:ext cx="8077200" cy="4876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9088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368</TotalTime>
  <Words>353</Words>
  <Application>Microsoft Office PowerPoint</Application>
  <PresentationFormat>On-screen Show (4:3)</PresentationFormat>
  <Paragraphs>70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Hardcover</vt:lpstr>
      <vt:lpstr>[LIBRARY SKILLS]</vt:lpstr>
      <vt:lpstr>OPAC SYSTEM</vt:lpstr>
      <vt:lpstr>Slide 3</vt:lpstr>
      <vt:lpstr>BENEFITS OF OPAC</vt:lpstr>
      <vt:lpstr>LIBRARY CLASSIFICATION</vt:lpstr>
      <vt:lpstr>Slide 6</vt:lpstr>
      <vt:lpstr>Slide 7</vt:lpstr>
      <vt:lpstr>CALL NUMBER</vt:lpstr>
      <vt:lpstr>Slide 9</vt:lpstr>
      <vt:lpstr>BORROWING AND RETURNING BOOKS</vt:lpstr>
      <vt:lpstr>STEPS OF BORROWING BOOKS</vt:lpstr>
      <vt:lpstr>Slide 12</vt:lpstr>
      <vt:lpstr>Slide 13</vt:lpstr>
      <vt:lpstr>STEPS OF RETURNING BOOKS</vt:lpstr>
      <vt:lpstr>CATALOGING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ZEU1163 LANGUAGE LEARNING STRATEGIES AND STUDY SKILLS [LIBRARY SKILLS]</dc:title>
  <dc:creator>User</dc:creator>
  <cp:lastModifiedBy>Bakri</cp:lastModifiedBy>
  <cp:revision>28</cp:revision>
  <dcterms:created xsi:type="dcterms:W3CDTF">2014-11-02T05:29:14Z</dcterms:created>
  <dcterms:modified xsi:type="dcterms:W3CDTF">2015-01-15T03:49:19Z</dcterms:modified>
</cp:coreProperties>
</file>